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8B0"/>
    <a:srgbClr val="8A0000"/>
    <a:srgbClr val="EF4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s-Latn-BA" smtClean="0"/>
              <a:t>Kliknite da biste dodali stil podnaslova prototipa</a:t>
            </a:r>
            <a:endParaRPr lang="bs-Latn-BA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53629410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6655369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0254262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15155512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8282341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15930705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98901442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890816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7283717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559083357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 dirty="0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s-Latn-BA" smtClean="0"/>
              <a:t>Kliknite da biste uredili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886107814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biste uredili stilove prototipa naslova</a:t>
            </a:r>
            <a:endParaRPr lang="bs-Latn-BA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biste uredili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bs-Latn-BA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27E94-132B-494A-9A24-648C96559DE8}" type="datetimeFigureOut">
              <a:rPr lang="bs-Latn-BA" smtClean="0"/>
              <a:t>29.11.2023.</a:t>
            </a:fld>
            <a:endParaRPr lang="bs-Latn-BA" dirty="0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B5A28-C529-464D-ACFC-70CD13D4FD89}" type="slidenum">
              <a:rPr lang="bs-Latn-BA" smtClean="0"/>
              <a:t>‹#›</a:t>
            </a:fld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2064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s-Latn-BA" b="1" dirty="0" smtClean="0"/>
              <a:t>DAN DRŽAVNOSTI BOSNE I HERCEGOVINE</a:t>
            </a:r>
            <a:endParaRPr lang="bs-Latn-BA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bs-Latn-BA" sz="3000" b="1" dirty="0" smtClean="0">
                <a:solidFill>
                  <a:srgbClr val="C00000"/>
                </a:solidFill>
              </a:rPr>
              <a:t>PREZENTACIJU PRIPREMILA: HISTORIJSKA SEKCIJA</a:t>
            </a:r>
            <a:endParaRPr lang="bs-Latn-BA" sz="3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47616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b="1" dirty="0" smtClean="0"/>
              <a:t>JU SREDNJA MEDICINSKA ŠKOLA SARAJEVO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val="2735630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910840" cy="3429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840" y="0"/>
            <a:ext cx="2857500" cy="3429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910840" cy="3429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841" y="3429000"/>
            <a:ext cx="2857500" cy="3429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2650" y="2926080"/>
            <a:ext cx="519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2000" dirty="0" smtClean="0"/>
              <a:t>Originalni dokumenti sa Prvog zasjedanja ZAVNOBiH–a čuvaju se u Arhivu Bosne i Hercegovine.</a:t>
            </a:r>
            <a:endParaRPr lang="bs-Latn-BA" sz="2000" dirty="0"/>
          </a:p>
        </p:txBody>
      </p:sp>
    </p:spTree>
    <p:extLst>
      <p:ext uri="{BB962C8B-B14F-4D97-AF65-F5344CB8AC3E}">
        <p14:creationId xmlns:p14="http://schemas.microsoft.com/office/powerpoint/2010/main" val="30352772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/>
          <p:cNvSpPr/>
          <p:nvPr/>
        </p:nvSpPr>
        <p:spPr>
          <a:xfrm>
            <a:off x="1264920" y="2247900"/>
            <a:ext cx="9227820" cy="30327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6000" b="1" dirty="0">
                <a:solidFill>
                  <a:prstClr val="black"/>
                </a:solidFill>
                <a:latin typeface="Lucida Handwriting" panose="03010101010101010101" pitchFamily="66" charset="0"/>
                <a:ea typeface="+mj-ea"/>
                <a:cs typeface="+mj-cs"/>
              </a:rPr>
              <a:t>SRETAN DAN DRŽAVNOSTI BOSNE I </a:t>
            </a:r>
            <a:r>
              <a:rPr lang="bs-Latn-BA" sz="6000" b="1" dirty="0" smtClean="0">
                <a:solidFill>
                  <a:prstClr val="black"/>
                </a:solidFill>
                <a:latin typeface="Lucida Handwriting" panose="03010101010101010101" pitchFamily="66" charset="0"/>
                <a:ea typeface="+mj-ea"/>
                <a:cs typeface="+mj-cs"/>
              </a:rPr>
              <a:t>HERCEGOVINE!</a:t>
            </a:r>
            <a:endParaRPr lang="bs-Latn-BA" dirty="0">
              <a:solidFill>
                <a:schemeClr val="tx1"/>
              </a:solidFill>
            </a:endParaRPr>
          </a:p>
        </p:txBody>
      </p:sp>
      <p:pic>
        <p:nvPicPr>
          <p:cNvPr id="3074" name="Picture 2" descr="Bosnia and Herzegovina - Love - Bosna&quot; Sticker for Sale by Zirrko |  Redbub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21920"/>
            <a:ext cx="2377440" cy="2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96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 dirty="0" smtClean="0"/>
          </a:p>
          <a:p>
            <a:endParaRPr lang="bs-Latn-BA" dirty="0"/>
          </a:p>
          <a:p>
            <a:endParaRPr lang="bs-Latn-BA" dirty="0" smtClean="0"/>
          </a:p>
          <a:p>
            <a:pPr marL="0" indent="0" algn="ctr">
              <a:buNone/>
            </a:pPr>
            <a:r>
              <a:rPr lang="bs-Latn-BA" sz="6000" b="1" dirty="0" smtClean="0"/>
              <a:t>HVALA NA PAŽNJI!</a:t>
            </a:r>
            <a:endParaRPr lang="bs-Latn-BA" sz="6000" b="1" dirty="0"/>
          </a:p>
        </p:txBody>
      </p:sp>
    </p:spTree>
    <p:extLst>
      <p:ext uri="{BB962C8B-B14F-4D97-AF65-F5344CB8AC3E}">
        <p14:creationId xmlns:p14="http://schemas.microsoft.com/office/powerpoint/2010/main" val="8449834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7296"/>
            <a:ext cx="10515600" cy="776130"/>
          </a:xfrm>
        </p:spPr>
        <p:txBody>
          <a:bodyPr/>
          <a:lstStyle/>
          <a:p>
            <a:pPr algn="ctr"/>
            <a:r>
              <a:rPr lang="bs-Latn-BA" b="1" dirty="0" smtClean="0"/>
              <a:t>UVOD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38200" y="1582445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bs-Latn-BA" sz="2000" b="1" dirty="0"/>
              <a:t>Dan državnosti Bosne i Hercegovine</a:t>
            </a:r>
            <a:r>
              <a:rPr lang="bs-Latn-BA" sz="2000" dirty="0"/>
              <a:t> obilježava se 25. novembra.</a:t>
            </a:r>
          </a:p>
          <a:p>
            <a:pPr fontAlgn="base"/>
            <a:r>
              <a:rPr lang="bs-Latn-BA" sz="2000" dirty="0" smtClean="0"/>
              <a:t>Na taj </a:t>
            </a:r>
            <a:r>
              <a:rPr lang="bs-Latn-BA" sz="2000" dirty="0"/>
              <a:t>dan, 1943. </a:t>
            </a:r>
            <a:r>
              <a:rPr lang="bs-Latn-BA" sz="2000" dirty="0" smtClean="0"/>
              <a:t>godine, održano je Prvo zasjedanje ZAVNOBiH-a </a:t>
            </a:r>
            <a:r>
              <a:rPr lang="bs-Latn-BA" sz="2000" dirty="0"/>
              <a:t>(Zemaljskog antifašističkog vijeća narodnog oslobođenja Bosne i Hercegovine), u Mrkonjić </a:t>
            </a:r>
            <a:r>
              <a:rPr lang="bs-Latn-BA" sz="2000" dirty="0" smtClean="0"/>
              <a:t>Gradu.</a:t>
            </a:r>
          </a:p>
        </p:txBody>
      </p:sp>
      <p:pic>
        <p:nvPicPr>
          <p:cNvPr id="1032" name="Picture 8" descr="https://lh7-us.googleusercontent.com/pN_RAIhxc3TdjPyj_Afx5QbXi_ryutO12gb-L0v57wreNaVnIPOdNxfutmAUnTg1MEWvSlbCNQ-WCeoxCEa3Ct12cQPz48tm0n1hucqzxLDLsVzIf0qn1RAnLlsZeeGhuT7wXfSchPZbkh5veWqbma-Ibg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2997642"/>
            <a:ext cx="5120640" cy="293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5680" y="6043261"/>
            <a:ext cx="51206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700" dirty="0"/>
              <a:t>Prvo zasjedanje </a:t>
            </a:r>
            <a:r>
              <a:rPr lang="bs-Latn-BA" sz="1700" dirty="0" smtClean="0"/>
              <a:t>ZAVNOBiH-a</a:t>
            </a:r>
            <a:endParaRPr lang="bs-Latn-BA" sz="17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027748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46152" y="1102055"/>
            <a:ext cx="10515600" cy="4351338"/>
          </a:xfrm>
        </p:spPr>
        <p:txBody>
          <a:bodyPr/>
          <a:lstStyle/>
          <a:p>
            <a:pPr lvl="0" fontAlgn="base"/>
            <a:r>
              <a:rPr lang="bs-Latn-BA" sz="2000" dirty="0">
                <a:solidFill>
                  <a:prstClr val="black"/>
                </a:solidFill>
              </a:rPr>
              <a:t>Na pomenutom zasjedanju donesena je:</a:t>
            </a:r>
          </a:p>
          <a:p>
            <a:pPr marL="457200" lvl="0" indent="-457200" fontAlgn="base">
              <a:buFont typeface="Arial" panose="020B0604020202020204" pitchFamily="34" charset="0"/>
              <a:buAutoNum type="arabicPeriod"/>
            </a:pPr>
            <a:r>
              <a:rPr lang="bs-Latn-BA" sz="2000" dirty="0">
                <a:solidFill>
                  <a:prstClr val="black"/>
                </a:solidFill>
              </a:rPr>
              <a:t>odluka o obnovi državnosti Bosne i Hercegovine,</a:t>
            </a:r>
          </a:p>
          <a:p>
            <a:pPr marL="457200" lvl="0" indent="-457200" fontAlgn="base">
              <a:buFont typeface="Arial" panose="020B0604020202020204" pitchFamily="34" charset="0"/>
              <a:buAutoNum type="arabicPeriod"/>
            </a:pPr>
            <a:r>
              <a:rPr lang="bs-Latn-BA" sz="2000" dirty="0">
                <a:solidFill>
                  <a:prstClr val="black"/>
                </a:solidFill>
              </a:rPr>
              <a:t>potvrđene su njene historijske granice (koje su </a:t>
            </a:r>
            <a:r>
              <a:rPr lang="bs-Latn-BA" sz="2000" dirty="0" smtClean="0">
                <a:solidFill>
                  <a:prstClr val="black"/>
                </a:solidFill>
              </a:rPr>
              <a:t>datirale </a:t>
            </a:r>
            <a:r>
              <a:rPr lang="bs-Latn-BA" sz="2000" dirty="0">
                <a:solidFill>
                  <a:prstClr val="black"/>
                </a:solidFill>
              </a:rPr>
              <a:t>još iz vremena srednjovjekovne Bosne),</a:t>
            </a:r>
          </a:p>
          <a:p>
            <a:pPr marL="457200" lvl="0" indent="-457200" fontAlgn="base">
              <a:buFont typeface="Arial" panose="020B0604020202020204" pitchFamily="34" charset="0"/>
              <a:buAutoNum type="arabicPeriod"/>
            </a:pPr>
            <a:r>
              <a:rPr lang="bs-Latn-BA" sz="2000" dirty="0">
                <a:solidFill>
                  <a:prstClr val="black"/>
                </a:solidFill>
              </a:rPr>
              <a:t>Bosna i Hercegovina je definisana kao jedna od šest ravnopravnih republika u tadašnjoj Jugoslaviji</a:t>
            </a:r>
            <a:r>
              <a:rPr lang="bs-Latn-BA" sz="2000" dirty="0" smtClean="0">
                <a:solidFill>
                  <a:prstClr val="black"/>
                </a:solidFill>
              </a:rPr>
              <a:t>.</a:t>
            </a:r>
            <a:endParaRPr lang="bs-Latn-BA" sz="2000" dirty="0">
              <a:solidFill>
                <a:prstClr val="black"/>
              </a:solidFill>
            </a:endParaRPr>
          </a:p>
        </p:txBody>
      </p:sp>
      <p:pic>
        <p:nvPicPr>
          <p:cNvPr id="4" name="Picture 10" descr="https://lh7-us.googleusercontent.com/G7fZsf04K908MxdSk3eKRMGhLgNt1Y4TnUcBMboCBcIiKtyyYXqisFnOrLgyLJ_TRo2Sd3UTDAe8monij7YAQVtTeFk7TGFRD6dvDPjjZS6QMBqgk_X0TfqdDJnWjwRnkCJgIDH_RWLUUnIiqLiMdyUYRg=s20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69" y="3140765"/>
            <a:ext cx="4969565" cy="2749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9168" y="6001642"/>
            <a:ext cx="49695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700" dirty="0"/>
              <a:t>Kuća u kojoj je održano prvo zasjedanje </a:t>
            </a:r>
            <a:r>
              <a:rPr lang="pl-PL" sz="1700" dirty="0" smtClean="0"/>
              <a:t>ZAVNOBiH-a</a:t>
            </a:r>
            <a:endParaRPr lang="pl-PL" sz="1700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832578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/>
          <a:lstStyle/>
          <a:p>
            <a:pPr algn="ctr"/>
            <a:r>
              <a:rPr lang="bs-Latn-BA" b="1" dirty="0" smtClean="0"/>
              <a:t>PRVO ZASJEDANJE ZAVNOBiH - a</a:t>
            </a:r>
            <a:endParaRPr lang="bs-Latn-BA" b="1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38200" y="1507808"/>
            <a:ext cx="10515600" cy="4351338"/>
          </a:xfrm>
        </p:spPr>
        <p:txBody>
          <a:bodyPr>
            <a:normAutofit/>
          </a:bodyPr>
          <a:lstStyle/>
          <a:p>
            <a:r>
              <a:rPr lang="bs-Latn-BA" sz="2000" dirty="0" smtClean="0">
                <a:latin typeface="Arial" panose="020B0604020202020204" pitchFamily="34" charset="0"/>
              </a:rPr>
              <a:t>Uporedo </a:t>
            </a:r>
            <a:r>
              <a:rPr lang="bs-Latn-BA" sz="2000" dirty="0">
                <a:latin typeface="Arial" panose="020B0604020202020204" pitchFamily="34" charset="0"/>
              </a:rPr>
              <a:t>sa stvaranjem oružanih snaga i vođenjem </a:t>
            </a:r>
            <a:r>
              <a:rPr lang="bs-Latn-BA" sz="2000" dirty="0" smtClean="0">
                <a:latin typeface="Arial" panose="020B0604020202020204" pitchFamily="34" charset="0"/>
              </a:rPr>
              <a:t>borbe</a:t>
            </a:r>
            <a:r>
              <a:rPr lang="bs-Latn-BA" sz="2000" dirty="0" smtClean="0"/>
              <a:t> </a:t>
            </a:r>
            <a:r>
              <a:rPr lang="bs-Latn-BA" sz="2000" dirty="0" smtClean="0">
                <a:latin typeface="Arial" panose="020B0604020202020204" pitchFamily="34" charset="0"/>
              </a:rPr>
              <a:t>protiv </a:t>
            </a:r>
            <a:r>
              <a:rPr lang="bs-Latn-BA" sz="2000" dirty="0">
                <a:latin typeface="Arial" panose="020B0604020202020204" pitchFamily="34" charset="0"/>
              </a:rPr>
              <a:t>okupatora u svim jugoslavenskim </a:t>
            </a:r>
            <a:r>
              <a:rPr lang="bs-Latn-BA" sz="2000" dirty="0" smtClean="0">
                <a:latin typeface="Arial" panose="020B0604020202020204" pitchFamily="34" charset="0"/>
              </a:rPr>
              <a:t>područjima</a:t>
            </a:r>
            <a:r>
              <a:rPr lang="bs-Latn-BA" sz="2000" dirty="0" smtClean="0"/>
              <a:t> </a:t>
            </a:r>
            <a:r>
              <a:rPr lang="bs-Latn-BA" sz="2000" dirty="0" smtClean="0">
                <a:latin typeface="Arial" panose="020B0604020202020204" pitchFamily="34" charset="0"/>
              </a:rPr>
              <a:t>formirala </a:t>
            </a:r>
            <a:r>
              <a:rPr lang="bs-Latn-BA" sz="2000" dirty="0">
                <a:latin typeface="Arial" panose="020B0604020202020204" pitchFamily="34" charset="0"/>
              </a:rPr>
              <a:t>se mreža </a:t>
            </a:r>
            <a:r>
              <a:rPr lang="bs-Latn-BA" sz="2000" dirty="0" smtClean="0">
                <a:latin typeface="Arial" panose="020B0604020202020204" pitchFamily="34" charset="0"/>
              </a:rPr>
              <a:t>Narodnooslobodilačkih odbora.</a:t>
            </a:r>
          </a:p>
          <a:p>
            <a:r>
              <a:rPr lang="bs-Latn-BA" sz="2000" dirty="0" smtClean="0">
                <a:latin typeface="Arial" panose="020B0604020202020204" pitchFamily="34" charset="0"/>
              </a:rPr>
              <a:t>Na</a:t>
            </a:r>
            <a:r>
              <a:rPr lang="bs-Latn-BA" sz="2000" dirty="0"/>
              <a:t> </a:t>
            </a:r>
            <a:r>
              <a:rPr lang="bs-Latn-BA" sz="2000" dirty="0" smtClean="0"/>
              <a:t>njihovom </a:t>
            </a:r>
            <a:r>
              <a:rPr lang="bs-Latn-BA" sz="2000" dirty="0" smtClean="0">
                <a:latin typeface="Arial" panose="020B0604020202020204" pitchFamily="34" charset="0"/>
              </a:rPr>
              <a:t>čelu su se u </a:t>
            </a:r>
            <a:r>
              <a:rPr lang="bs-Latn-BA" sz="2000" dirty="0">
                <a:latin typeface="Arial" panose="020B0604020202020204" pitchFamily="34" charset="0"/>
              </a:rPr>
              <a:t>drugoj polovini 1943</a:t>
            </a:r>
            <a:r>
              <a:rPr lang="bs-Latn-BA" sz="2000" dirty="0" smtClean="0">
                <a:latin typeface="Arial" panose="020B0604020202020204" pitchFamily="34" charset="0"/>
              </a:rPr>
              <a:t>. godine nalazila</a:t>
            </a:r>
            <a:r>
              <a:rPr lang="bs-Latn-BA" sz="2000" dirty="0" smtClean="0"/>
              <a:t> </a:t>
            </a:r>
            <a:r>
              <a:rPr lang="bs-Latn-BA" sz="2000" dirty="0" smtClean="0">
                <a:latin typeface="Arial" panose="020B0604020202020204" pitchFamily="34" charset="0"/>
              </a:rPr>
              <a:t>zemaljska </a:t>
            </a:r>
            <a:r>
              <a:rPr lang="bs-Latn-BA" sz="2000" dirty="0">
                <a:latin typeface="Arial" panose="020B0604020202020204" pitchFamily="34" charset="0"/>
              </a:rPr>
              <a:t>antifašistička vijeća narodnog </a:t>
            </a:r>
            <a:r>
              <a:rPr lang="bs-Latn-BA" sz="2000" dirty="0" smtClean="0">
                <a:latin typeface="Arial" panose="020B0604020202020204" pitchFamily="34" charset="0"/>
              </a:rPr>
              <a:t>oslobođenja</a:t>
            </a:r>
            <a:r>
              <a:rPr lang="bs-Latn-BA" sz="2000" dirty="0" smtClean="0">
                <a:latin typeface="Arial" panose="020B0604020202020204" pitchFamily="34" charset="0"/>
              </a:rPr>
              <a:t>.</a:t>
            </a:r>
          </a:p>
          <a:p>
            <a:r>
              <a:rPr lang="bs-Latn-BA" sz="2000" dirty="0" smtClean="0">
                <a:latin typeface="Arial" panose="020B0604020202020204" pitchFamily="34" charset="0"/>
              </a:rPr>
              <a:t>ZAVNOBiH </a:t>
            </a:r>
            <a:r>
              <a:rPr lang="bs-Latn-BA" sz="2000" dirty="0">
                <a:latin typeface="Arial" panose="020B0604020202020204" pitchFamily="34" charset="0"/>
              </a:rPr>
              <a:t>je bio najviši državni organ </a:t>
            </a:r>
            <a:r>
              <a:rPr lang="bs-Latn-BA" sz="2000" dirty="0" smtClean="0">
                <a:latin typeface="Arial" panose="020B0604020202020204" pitchFamily="34" charset="0"/>
              </a:rPr>
              <a:t>antifašističkog</a:t>
            </a:r>
            <a:r>
              <a:rPr lang="bs-Latn-BA" sz="2000" dirty="0" smtClean="0"/>
              <a:t> </a:t>
            </a:r>
            <a:r>
              <a:rPr lang="bs-Latn-BA" sz="2000" dirty="0" smtClean="0">
                <a:latin typeface="Arial" panose="020B0604020202020204" pitchFamily="34" charset="0"/>
              </a:rPr>
              <a:t>pokreta </a:t>
            </a:r>
            <a:r>
              <a:rPr lang="bs-Latn-BA" sz="2000" dirty="0">
                <a:latin typeface="Arial" panose="020B0604020202020204" pitchFamily="34" charset="0"/>
              </a:rPr>
              <a:t>u Bosni i </a:t>
            </a:r>
            <a:r>
              <a:rPr lang="bs-Latn-BA" sz="2000" dirty="0" smtClean="0">
                <a:latin typeface="Arial" panose="020B0604020202020204" pitchFamily="34" charset="0"/>
              </a:rPr>
              <a:t>Hercegovini tokom </a:t>
            </a:r>
            <a:r>
              <a:rPr lang="bs-Latn-BA" sz="2000" dirty="0">
                <a:latin typeface="Arial" panose="020B0604020202020204" pitchFamily="34" charset="0"/>
              </a:rPr>
              <a:t>Drugog </a:t>
            </a:r>
            <a:r>
              <a:rPr lang="bs-Latn-BA" sz="2000" dirty="0" smtClean="0">
                <a:latin typeface="Arial" panose="020B0604020202020204" pitchFamily="34" charset="0"/>
              </a:rPr>
              <a:t>svjetskog</a:t>
            </a:r>
            <a:r>
              <a:rPr lang="bs-Latn-BA" sz="2000" dirty="0" smtClean="0"/>
              <a:t> </a:t>
            </a:r>
            <a:r>
              <a:rPr lang="bs-Latn-BA" sz="2000" dirty="0" smtClean="0">
                <a:latin typeface="Arial" panose="020B0604020202020204" pitchFamily="34" charset="0"/>
              </a:rPr>
              <a:t>rata</a:t>
            </a:r>
            <a:r>
              <a:rPr lang="bs-Latn-BA" sz="2000" dirty="0">
                <a:latin typeface="Arial" panose="020B0604020202020204" pitchFamily="34" charset="0"/>
              </a:rPr>
              <a:t>, te se </a:t>
            </a:r>
            <a:r>
              <a:rPr lang="bs-Latn-BA" sz="2000" dirty="0" smtClean="0">
                <a:latin typeface="Arial" panose="020B0604020202020204" pitchFamily="34" charset="0"/>
              </a:rPr>
              <a:t>razvio </a:t>
            </a:r>
            <a:r>
              <a:rPr lang="bs-Latn-BA" sz="2000" dirty="0">
                <a:latin typeface="Arial" panose="020B0604020202020204" pitchFamily="34" charset="0"/>
              </a:rPr>
              <a:t>kao nosilac bosanske </a:t>
            </a:r>
            <a:r>
              <a:rPr lang="bs-Latn-BA" sz="2000" dirty="0" smtClean="0">
                <a:latin typeface="Arial" panose="020B0604020202020204" pitchFamily="34" charset="0"/>
              </a:rPr>
              <a:t>državnosti.</a:t>
            </a:r>
            <a:endParaRPr lang="bs-Latn-BA" sz="2000" dirty="0" smtClean="0"/>
          </a:p>
          <a:p>
            <a:r>
              <a:rPr lang="bs-Latn-BA" sz="2000" dirty="0" smtClean="0">
                <a:latin typeface="Arial" panose="020B0604020202020204" pitchFamily="34" charset="0"/>
              </a:rPr>
              <a:t>Formiran </a:t>
            </a:r>
            <a:r>
              <a:rPr lang="bs-Latn-BA" sz="2000" dirty="0">
                <a:latin typeface="Arial" panose="020B0604020202020204" pitchFamily="34" charset="0"/>
              </a:rPr>
              <a:t>je u novembru </a:t>
            </a:r>
            <a:r>
              <a:rPr lang="bs-Latn-BA" sz="2000" dirty="0" smtClean="0">
                <a:latin typeface="Arial" panose="020B0604020202020204" pitchFamily="34" charset="0"/>
              </a:rPr>
              <a:t>1943.godine</a:t>
            </a:r>
            <a:endParaRPr lang="bs-Latn-BA" sz="2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25000" b="7529"/>
          <a:stretch/>
        </p:blipFill>
        <p:spPr>
          <a:xfrm>
            <a:off x="2498034" y="4108361"/>
            <a:ext cx="7195931" cy="2324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21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838199" y="1048806"/>
            <a:ext cx="10515600" cy="4351338"/>
          </a:xfrm>
        </p:spPr>
        <p:txBody>
          <a:bodyPr>
            <a:normAutofit/>
          </a:bodyPr>
          <a:lstStyle/>
          <a:p>
            <a:r>
              <a:rPr lang="bs-Latn-BA" sz="2000" dirty="0" smtClean="0"/>
              <a:t>Prvo zasjedanje ZAVNOBiH-a </a:t>
            </a:r>
            <a:r>
              <a:rPr lang="bs-Latn-BA" sz="2000" dirty="0"/>
              <a:t>počelo je u Mrkonjić Gradu </a:t>
            </a:r>
            <a:r>
              <a:rPr lang="bs-Latn-BA" sz="2000" dirty="0" smtClean="0"/>
              <a:t>25. novembra 1943. godine u </a:t>
            </a:r>
            <a:r>
              <a:rPr lang="bs-Latn-BA" sz="2000" dirty="0"/>
              <a:t>19 sati. Završeno je iste </a:t>
            </a:r>
            <a:r>
              <a:rPr lang="bs-Latn-BA" sz="2000" dirty="0" smtClean="0"/>
              <a:t>noći (26</a:t>
            </a:r>
            <a:r>
              <a:rPr lang="bs-Latn-BA" sz="2000" dirty="0"/>
              <a:t>. novembra) u 4 sata </a:t>
            </a:r>
            <a:r>
              <a:rPr lang="bs-Latn-BA" sz="2000" dirty="0" smtClean="0"/>
              <a:t>ujutro.</a:t>
            </a:r>
            <a:endParaRPr lang="bs-Latn-BA" sz="2000" dirty="0"/>
          </a:p>
          <a:p>
            <a:r>
              <a:rPr lang="bs-Latn-BA" sz="2000" dirty="0" smtClean="0"/>
              <a:t>Ovoj osnivačkoj skupštini prisustvovalo </a:t>
            </a:r>
            <a:r>
              <a:rPr lang="bs-Latn-BA" sz="2000" dirty="0"/>
              <a:t>je 247 delegata iz </a:t>
            </a:r>
            <a:r>
              <a:rPr lang="bs-Latn-BA" sz="2000" dirty="0" smtClean="0"/>
              <a:t>svih krajeva Bosne i Hercegovine, </a:t>
            </a:r>
            <a:r>
              <a:rPr lang="bs-Latn-BA" sz="2000" dirty="0"/>
              <a:t>od kojih 173 sa pravom </a:t>
            </a:r>
            <a:r>
              <a:rPr lang="bs-Latn-BA" sz="2000" dirty="0" smtClean="0"/>
              <a:t>glasa.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351" y="2426356"/>
            <a:ext cx="2727296" cy="2973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32352" y="5488302"/>
            <a:ext cx="27272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700" dirty="0"/>
              <a:t>Rada </a:t>
            </a:r>
            <a:r>
              <a:rPr lang="bs-Latn-BA" sz="1700" dirty="0" smtClean="0"/>
              <a:t>Vranješević </a:t>
            </a:r>
            <a:r>
              <a:rPr lang="bs-Latn-BA" sz="1700" dirty="0"/>
              <a:t>drži govor na prvom zasjedanju ZAVNOBiH-a</a:t>
            </a:r>
          </a:p>
        </p:txBody>
      </p:sp>
    </p:spTree>
    <p:extLst>
      <p:ext uri="{BB962C8B-B14F-4D97-AF65-F5344CB8AC3E}">
        <p14:creationId xmlns:p14="http://schemas.microsoft.com/office/powerpoint/2010/main" val="1915761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909761" y="771022"/>
            <a:ext cx="10515600" cy="4351338"/>
          </a:xfrm>
        </p:spPr>
        <p:txBody>
          <a:bodyPr/>
          <a:lstStyle/>
          <a:p>
            <a:pPr lvl="0"/>
            <a:r>
              <a:rPr lang="bs-Latn-BA" sz="2000" dirty="0">
                <a:solidFill>
                  <a:prstClr val="black"/>
                </a:solidFill>
              </a:rPr>
              <a:t>Na Prvom zasjedanju, </a:t>
            </a:r>
            <a:r>
              <a:rPr lang="bs-Latn-BA" sz="2000" dirty="0" smtClean="0">
                <a:solidFill>
                  <a:prstClr val="black"/>
                </a:solidFill>
              </a:rPr>
              <a:t>ZAVNOBiH </a:t>
            </a:r>
            <a:r>
              <a:rPr lang="bs-Latn-BA" sz="2000" dirty="0">
                <a:solidFill>
                  <a:prstClr val="black"/>
                </a:solidFill>
              </a:rPr>
              <a:t>je formalno konstituisan kao </a:t>
            </a:r>
            <a:r>
              <a:rPr lang="bs-Latn-BA" sz="2000" dirty="0" smtClean="0">
                <a:solidFill>
                  <a:prstClr val="black"/>
                </a:solidFill>
              </a:rPr>
              <a:t>opštepolitičko </a:t>
            </a:r>
            <a:r>
              <a:rPr lang="bs-Latn-BA" sz="2000" dirty="0">
                <a:solidFill>
                  <a:prstClr val="black"/>
                </a:solidFill>
              </a:rPr>
              <a:t>predstavništvo Narodno-oslobodilačkog pokreta (NOP) Bosne i Hercegovine, ali je u stvarnosti i praksi djelovao kao njen najviši organ vlasti.</a:t>
            </a:r>
          </a:p>
          <a:p>
            <a:pPr lvl="0"/>
            <a:r>
              <a:rPr lang="bs-Latn-BA" sz="2000" dirty="0">
                <a:solidFill>
                  <a:prstClr val="black"/>
                </a:solidFill>
              </a:rPr>
              <a:t>Odbornici su usvojili Rezoluciju </a:t>
            </a:r>
            <a:r>
              <a:rPr lang="bs-Latn-BA" sz="2000" dirty="0" smtClean="0">
                <a:solidFill>
                  <a:prstClr val="black"/>
                </a:solidFill>
              </a:rPr>
              <a:t>ZAVNOBiH-a </a:t>
            </a:r>
            <a:r>
              <a:rPr lang="bs-Latn-BA" sz="2000" dirty="0">
                <a:solidFill>
                  <a:prstClr val="black"/>
                </a:solidFill>
              </a:rPr>
              <a:t>i Proglas narodima </a:t>
            </a:r>
            <a:r>
              <a:rPr lang="bs-Latn-BA" sz="2000" dirty="0" smtClean="0">
                <a:solidFill>
                  <a:prstClr val="black"/>
                </a:solidFill>
              </a:rPr>
              <a:t>Bosne i Hercegovine </a:t>
            </a:r>
            <a:r>
              <a:rPr lang="bs-Latn-BA" sz="2000" dirty="0">
                <a:solidFill>
                  <a:prstClr val="black"/>
                </a:solidFill>
              </a:rPr>
              <a:t>u kojima se ističe da ubuduće </a:t>
            </a:r>
            <a:r>
              <a:rPr lang="bs-Latn-BA" sz="2000" dirty="0" smtClean="0">
                <a:solidFill>
                  <a:prstClr val="black"/>
                </a:solidFill>
              </a:rPr>
              <a:t>Bosnu i Hercegovinu </a:t>
            </a:r>
            <a:r>
              <a:rPr lang="bs-Latn-BA" sz="2000" dirty="0">
                <a:solidFill>
                  <a:prstClr val="black"/>
                </a:solidFill>
              </a:rPr>
              <a:t>i njene narode, i u zemlji i </a:t>
            </a:r>
            <a:r>
              <a:rPr lang="bs-Latn-BA" sz="2000" dirty="0" smtClean="0">
                <a:solidFill>
                  <a:prstClr val="black"/>
                </a:solidFill>
              </a:rPr>
              <a:t>u inostranstvu</a:t>
            </a:r>
            <a:r>
              <a:rPr lang="bs-Latn-BA" sz="2000" dirty="0">
                <a:solidFill>
                  <a:prstClr val="black"/>
                </a:solidFill>
              </a:rPr>
              <a:t>, mogu zastupati i predstavljati samo </a:t>
            </a:r>
            <a:r>
              <a:rPr lang="bs-Latn-BA" sz="2000" dirty="0" smtClean="0">
                <a:solidFill>
                  <a:prstClr val="black"/>
                </a:solidFill>
              </a:rPr>
              <a:t>ZAVNOBiH </a:t>
            </a:r>
            <a:r>
              <a:rPr lang="bs-Latn-BA" sz="2000" dirty="0">
                <a:solidFill>
                  <a:prstClr val="black"/>
                </a:solidFill>
              </a:rPr>
              <a:t>i AVNOJ</a:t>
            </a:r>
            <a:r>
              <a:rPr lang="bs-Latn-BA" sz="2000" dirty="0" smtClean="0">
                <a:solidFill>
                  <a:prstClr val="black"/>
                </a:solidFill>
              </a:rPr>
              <a:t>.</a:t>
            </a:r>
            <a:endParaRPr lang="bs-Latn-BA" sz="2000" dirty="0">
              <a:solidFill>
                <a:prstClr val="black"/>
              </a:solidFill>
            </a:endParaRPr>
          </a:p>
        </p:txBody>
      </p:sp>
      <p:pic>
        <p:nvPicPr>
          <p:cNvPr id="4" name="Picture 2" descr="Rezolucija Prvog zasjedanja ZAVNOBIH-a: BiH ravnopravna federalna jedinica  Jugoslavije | hamdoča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21" y="2640169"/>
            <a:ext cx="2631880" cy="328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51621" y="6013088"/>
            <a:ext cx="26318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700" dirty="0" smtClean="0"/>
              <a:t>Rezolucija ZAVNOBiH-a</a:t>
            </a:r>
            <a:endParaRPr lang="bs-Latn-BA" sz="1700" dirty="0"/>
          </a:p>
        </p:txBody>
      </p:sp>
    </p:spTree>
    <p:extLst>
      <p:ext uri="{BB962C8B-B14F-4D97-AF65-F5344CB8AC3E}">
        <p14:creationId xmlns:p14="http://schemas.microsoft.com/office/powerpoint/2010/main" val="3508097667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ugaonik 3"/>
          <p:cNvSpPr/>
          <p:nvPr/>
        </p:nvSpPr>
        <p:spPr>
          <a:xfrm>
            <a:off x="1470660" y="845820"/>
            <a:ext cx="9418320" cy="5196840"/>
          </a:xfrm>
          <a:prstGeom prst="roundRect">
            <a:avLst/>
          </a:prstGeom>
          <a:solidFill>
            <a:srgbClr val="8A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600" b="1" dirty="0">
                <a:latin typeface="Script MT Bold" panose="03040602040607080904" pitchFamily="66" charset="0"/>
              </a:rPr>
              <a:t>Ovim aktima istovremeno je </a:t>
            </a:r>
            <a:r>
              <a:rPr lang="bs-Latn-BA" sz="2600" b="1" dirty="0" smtClean="0">
                <a:latin typeface="Script MT Bold" panose="03040602040607080904" pitchFamily="66" charset="0"/>
              </a:rPr>
              <a:t>izražena odlučnost </a:t>
            </a:r>
            <a:r>
              <a:rPr lang="bs-Latn-BA" sz="2600" b="1" dirty="0">
                <a:latin typeface="Script MT Bold" panose="03040602040607080904" pitchFamily="66" charset="0"/>
              </a:rPr>
              <a:t>naroda </a:t>
            </a:r>
            <a:r>
              <a:rPr lang="bs-Latn-BA" sz="2600" b="1" dirty="0" smtClean="0">
                <a:latin typeface="Script MT Bold" panose="03040602040607080904" pitchFamily="66" charset="0"/>
              </a:rPr>
              <a:t>Bosne i Hercegovine da </a:t>
            </a:r>
            <a:r>
              <a:rPr lang="bs-Latn-BA" sz="2600" b="1" dirty="0">
                <a:latin typeface="Script MT Bold" panose="03040602040607080904" pitchFamily="66" charset="0"/>
              </a:rPr>
              <a:t>njihova zemlja, </a:t>
            </a:r>
            <a:r>
              <a:rPr lang="bs-Latn-BA" sz="2600" b="1" dirty="0" smtClean="0">
                <a:latin typeface="Script MT Bold" panose="03040602040607080904" pitchFamily="66" charset="0"/>
              </a:rPr>
              <a:t>koja nije </a:t>
            </a:r>
            <a:r>
              <a:rPr lang="bs-Latn-BA" sz="2600" b="1" dirty="0">
                <a:latin typeface="Script MT Bold" panose="03040602040607080904" pitchFamily="66" charset="0"/>
              </a:rPr>
              <a:t>ni </a:t>
            </a:r>
            <a:r>
              <a:rPr lang="bs-Latn-BA" sz="2600" b="1" dirty="0" smtClean="0">
                <a:latin typeface="Script MT Bold" panose="03040602040607080904" pitchFamily="66" charset="0"/>
              </a:rPr>
              <a:t>srpska ni </a:t>
            </a:r>
            <a:r>
              <a:rPr lang="bs-Latn-BA" sz="2600" b="1" dirty="0">
                <a:latin typeface="Script MT Bold" panose="03040602040607080904" pitchFamily="66" charset="0"/>
              </a:rPr>
              <a:t>hrvatska ni </a:t>
            </a:r>
            <a:r>
              <a:rPr lang="bs-Latn-BA" sz="2600" b="1" dirty="0" smtClean="0">
                <a:latin typeface="Script MT Bold" panose="03040602040607080904" pitchFamily="66" charset="0"/>
              </a:rPr>
              <a:t>muslimanska, nego </a:t>
            </a:r>
            <a:r>
              <a:rPr lang="bs-Latn-BA" sz="2600" b="1" dirty="0">
                <a:latin typeface="Script MT Bold" panose="03040602040607080904" pitchFamily="66" charset="0"/>
              </a:rPr>
              <a:t>i srpska i muslimanska i hrvatska, </a:t>
            </a:r>
            <a:r>
              <a:rPr lang="bs-Latn-BA" sz="2600" b="1" dirty="0" smtClean="0">
                <a:latin typeface="Script MT Bold" panose="03040602040607080904" pitchFamily="66" charset="0"/>
              </a:rPr>
              <a:t>bude</a:t>
            </a:r>
            <a:r>
              <a:rPr lang="bs-Latn-BA" sz="2600" b="1" dirty="0">
                <a:latin typeface="Script MT Bold" panose="03040602040607080904" pitchFamily="66" charset="0"/>
              </a:rPr>
              <a:t> </a:t>
            </a:r>
            <a:r>
              <a:rPr lang="bs-Latn-BA" sz="2600" b="1" dirty="0" smtClean="0">
                <a:latin typeface="Script MT Bold" panose="03040602040607080904" pitchFamily="66" charset="0"/>
              </a:rPr>
              <a:t>zbratimljena </a:t>
            </a:r>
            <a:r>
              <a:rPr lang="bs-Latn-BA" sz="2600" b="1" dirty="0">
                <a:latin typeface="Script MT Bold" panose="03040602040607080904" pitchFamily="66" charset="0"/>
              </a:rPr>
              <a:t>zajednica u kojoj će </a:t>
            </a:r>
            <a:r>
              <a:rPr lang="bs-Latn-BA" sz="2600" b="1" dirty="0" smtClean="0">
                <a:latin typeface="Script MT Bold" panose="03040602040607080904" pitchFamily="66" charset="0"/>
              </a:rPr>
              <a:t>biti osigurana </a:t>
            </a:r>
            <a:r>
              <a:rPr lang="bs-Latn-BA" sz="2600" b="1" dirty="0">
                <a:latin typeface="Script MT Bold" panose="03040602040607080904" pitchFamily="66" charset="0"/>
              </a:rPr>
              <a:t>puna ravnopravnost svih </a:t>
            </a:r>
            <a:r>
              <a:rPr lang="bs-Latn-BA" sz="2600" b="1" dirty="0" smtClean="0">
                <a:latin typeface="Script MT Bold" panose="03040602040607080904" pitchFamily="66" charset="0"/>
              </a:rPr>
              <a:t>Srba, Muslimana </a:t>
            </a:r>
            <a:r>
              <a:rPr lang="bs-Latn-BA" sz="2600" b="1" dirty="0">
                <a:latin typeface="Script MT Bold" panose="03040602040607080904" pitchFamily="66" charset="0"/>
              </a:rPr>
              <a:t>i Hrvata</a:t>
            </a:r>
            <a:r>
              <a:rPr lang="bs-Latn-BA" sz="2600" b="1" dirty="0" smtClean="0">
                <a:latin typeface="Script MT Bold" panose="03040602040607080904" pitchFamily="66" charset="0"/>
              </a:rPr>
              <a:t>.</a:t>
            </a:r>
            <a:endParaRPr lang="bs-Latn-BA" sz="2600" b="1" dirty="0">
              <a:solidFill>
                <a:schemeClr val="tx1"/>
              </a:solidFill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251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739470" y="489806"/>
            <a:ext cx="10686553" cy="4351338"/>
          </a:xfrm>
        </p:spPr>
        <p:txBody>
          <a:bodyPr>
            <a:normAutofit/>
          </a:bodyPr>
          <a:lstStyle/>
          <a:p>
            <a:r>
              <a:rPr lang="bs-Latn-BA" sz="2000" dirty="0"/>
              <a:t>Na </a:t>
            </a:r>
            <a:r>
              <a:rPr lang="bs-Latn-BA" sz="2000" dirty="0" smtClean="0"/>
              <a:t>zasjedanju </a:t>
            </a:r>
            <a:r>
              <a:rPr lang="bs-Latn-BA" sz="2000" dirty="0"/>
              <a:t>je izabrana delegacija od </a:t>
            </a:r>
            <a:r>
              <a:rPr lang="bs-Latn-BA" sz="2000" dirty="0" smtClean="0"/>
              <a:t>58 članova </a:t>
            </a:r>
            <a:r>
              <a:rPr lang="bs-Latn-BA" sz="2000" dirty="0"/>
              <a:t>koja će predstavljati </a:t>
            </a:r>
            <a:r>
              <a:rPr lang="bs-Latn-BA" sz="2000" dirty="0" smtClean="0"/>
              <a:t>Bosnu i Hercegovinu </a:t>
            </a:r>
            <a:r>
              <a:rPr lang="bs-Latn-BA" sz="2000" dirty="0" smtClean="0"/>
              <a:t>na Drugom zasjedanju </a:t>
            </a:r>
            <a:r>
              <a:rPr lang="bs-Latn-BA" sz="2000" dirty="0"/>
              <a:t>AVNOJ-a </a:t>
            </a:r>
            <a:r>
              <a:rPr lang="bs-Latn-BA" sz="2000" dirty="0" smtClean="0"/>
              <a:t>29</a:t>
            </a:r>
            <a:r>
              <a:rPr lang="bs-Latn-BA" sz="2000" dirty="0"/>
              <a:t>. </a:t>
            </a:r>
            <a:r>
              <a:rPr lang="bs-Latn-BA" sz="2000" dirty="0" smtClean="0"/>
              <a:t>novembra 1943. godine</a:t>
            </a:r>
            <a:endParaRPr lang="bs-Latn-BA" sz="2000" dirty="0" smtClean="0"/>
          </a:p>
          <a:p>
            <a:r>
              <a:rPr lang="bs-Latn-BA" sz="2000" dirty="0" smtClean="0"/>
              <a:t>Istovremeno </a:t>
            </a:r>
            <a:r>
              <a:rPr lang="bs-Latn-BA" sz="2000" dirty="0"/>
              <a:t>je </a:t>
            </a:r>
            <a:r>
              <a:rPr lang="bs-Latn-BA" sz="2000" dirty="0" smtClean="0"/>
              <a:t>konstituisano Predsjedništvo ZAVNOBiH-a, sastavljeno </a:t>
            </a:r>
            <a:r>
              <a:rPr lang="bs-Latn-BA" sz="2000" dirty="0"/>
              <a:t>od </a:t>
            </a:r>
            <a:r>
              <a:rPr lang="bs-Latn-BA" sz="2000" dirty="0" smtClean="0"/>
              <a:t>31 člana</a:t>
            </a:r>
            <a:r>
              <a:rPr lang="bs-Latn-BA" sz="2000" dirty="0" smtClean="0"/>
              <a:t>.</a:t>
            </a:r>
            <a:endParaRPr lang="bs-Latn-BA" sz="2000" dirty="0" smtClean="0"/>
          </a:p>
          <a:p>
            <a:r>
              <a:rPr lang="bs-Latn-BA" sz="2000" dirty="0" smtClean="0"/>
              <a:t>U </a:t>
            </a:r>
            <a:r>
              <a:rPr lang="bs-Latn-BA" sz="2000" dirty="0"/>
              <a:t>Mrkonjić Gradu se nalazi </a:t>
            </a:r>
            <a:r>
              <a:rPr lang="bs-Latn-BA" sz="2000" dirty="0" smtClean="0"/>
              <a:t>spomen – muzej Prvog zasjedanja </a:t>
            </a:r>
            <a:r>
              <a:rPr lang="bs-Latn-BA" sz="2000" dirty="0"/>
              <a:t>ZAVNOBiH-a, kao i </a:t>
            </a:r>
            <a:r>
              <a:rPr lang="bs-Latn-BA" sz="2000" dirty="0" smtClean="0"/>
              <a:t>dom ZAVNOBiH-a</a:t>
            </a:r>
            <a:r>
              <a:rPr lang="bs-Latn-BA" sz="2000" dirty="0"/>
              <a:t>, koji </a:t>
            </a:r>
            <a:r>
              <a:rPr lang="bs-Latn-BA" sz="2000" dirty="0" smtClean="0"/>
              <a:t>predstavlja centar </a:t>
            </a:r>
            <a:r>
              <a:rPr lang="bs-Latn-BA" sz="2000" dirty="0"/>
              <a:t>kulturnog </a:t>
            </a:r>
            <a:r>
              <a:rPr lang="bs-Latn-BA" sz="2000" dirty="0" smtClean="0"/>
              <a:t>i društvenog </a:t>
            </a:r>
            <a:r>
              <a:rPr lang="bs-Latn-BA" sz="2000" dirty="0"/>
              <a:t>života grada, a koji je otvoren </a:t>
            </a:r>
            <a:r>
              <a:rPr lang="bs-Latn-BA" sz="2000" dirty="0" smtClean="0"/>
              <a:t>27. novembra </a:t>
            </a:r>
            <a:r>
              <a:rPr lang="bs-Latn-BA" sz="2000" dirty="0"/>
              <a:t>1973. </a:t>
            </a:r>
            <a:r>
              <a:rPr lang="bs-Latn-BA" sz="2000" dirty="0" smtClean="0"/>
              <a:t>u okviru </a:t>
            </a:r>
            <a:r>
              <a:rPr lang="bs-Latn-BA" sz="2000" dirty="0"/>
              <a:t>proslave </a:t>
            </a:r>
            <a:r>
              <a:rPr lang="bs-Latn-BA" sz="2000" dirty="0" smtClean="0"/>
              <a:t>30. godišnjice Prvog zasjedanja ZAVNOBIH-a.</a:t>
            </a:r>
            <a:endParaRPr lang="bs-Latn-BA" sz="2000" dirty="0"/>
          </a:p>
        </p:txBody>
      </p:sp>
      <p:pic>
        <p:nvPicPr>
          <p:cNvPr id="2050" name="Picture 2" descr="ZAVNOBiH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789" y="3085107"/>
            <a:ext cx="2870420" cy="2902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0789" y="6105166"/>
            <a:ext cx="28704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700" dirty="0" smtClean="0"/>
              <a:t>Dom ZAVNOBiH–a u Mrkonjić Gradu</a:t>
            </a:r>
            <a:endParaRPr lang="bs-Latn-BA" sz="1700" dirty="0"/>
          </a:p>
        </p:txBody>
      </p:sp>
    </p:spTree>
    <p:extLst>
      <p:ext uri="{BB962C8B-B14F-4D97-AF65-F5344CB8AC3E}">
        <p14:creationId xmlns:p14="http://schemas.microsoft.com/office/powerpoint/2010/main" val="2759585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jesta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-590552" y="590553"/>
            <a:ext cx="6858004" cy="567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45479" y="2551840"/>
            <a:ext cx="5624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 smtClean="0"/>
              <a:t>Obnavljanje državnosti Bosne i Hercegovine u Mrkonjić Gradu 25. novembra 1943. godine bilo je temelj međunarodnog priznanja Bosne i Hercegovine i njenog prijema u Ujedinjene nacije, u aprilu i maju 1992. godine.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b="1" dirty="0" smtClean="0"/>
              <a:t>1995</a:t>
            </a:r>
            <a:r>
              <a:rPr lang="bs-Latn-BA" sz="2000" b="1" dirty="0"/>
              <a:t>. godine, 25. novembar proglašen je Danom</a:t>
            </a:r>
            <a:br>
              <a:rPr lang="bs-Latn-BA" sz="2000" b="1" dirty="0"/>
            </a:br>
            <a:r>
              <a:rPr lang="bs-Latn-BA" sz="2000" b="1" dirty="0"/>
              <a:t>državnosti </a:t>
            </a:r>
            <a:r>
              <a:rPr lang="bs-Latn-BA" sz="2000" b="1" dirty="0" smtClean="0"/>
              <a:t>Bosne i Hercegovine.</a:t>
            </a:r>
            <a:endParaRPr lang="bs-Latn-BA" sz="2000" b="1" dirty="0"/>
          </a:p>
        </p:txBody>
      </p:sp>
    </p:spTree>
    <p:extLst>
      <p:ext uri="{BB962C8B-B14F-4D97-AF65-F5344CB8AC3E}">
        <p14:creationId xmlns:p14="http://schemas.microsoft.com/office/powerpoint/2010/main" val="10182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523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Lucida Handwriting</vt:lpstr>
      <vt:lpstr>Script MT Bold</vt:lpstr>
      <vt:lpstr>Office tema</vt:lpstr>
      <vt:lpstr>DAN DRŽAVNOSTI BOSNE I HERCEGOVINE</vt:lpstr>
      <vt:lpstr>UVOD</vt:lpstr>
      <vt:lpstr>PowerPoint Presentation</vt:lpstr>
      <vt:lpstr>PRVO ZASJEDANJE ZAVNOBiH -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DRŽAVNOSTI BOSNE I HERCEGOVINE</dc:title>
  <dc:creator>PC</dc:creator>
  <cp:lastModifiedBy>Windows User</cp:lastModifiedBy>
  <cp:revision>26</cp:revision>
  <dcterms:created xsi:type="dcterms:W3CDTF">2023-11-18T21:56:38Z</dcterms:created>
  <dcterms:modified xsi:type="dcterms:W3CDTF">2023-11-29T05:58:04Z</dcterms:modified>
</cp:coreProperties>
</file>